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sldIdLst>
    <p:sldId id="257" r:id="rId2"/>
    <p:sldId id="392" r:id="rId3"/>
    <p:sldId id="434" r:id="rId4"/>
    <p:sldId id="483" r:id="rId5"/>
    <p:sldId id="428" r:id="rId6"/>
    <p:sldId id="474" r:id="rId7"/>
    <p:sldId id="568" r:id="rId8"/>
    <p:sldId id="554" r:id="rId9"/>
    <p:sldId id="555" r:id="rId10"/>
    <p:sldId id="556" r:id="rId11"/>
    <p:sldId id="557" r:id="rId12"/>
    <p:sldId id="558" r:id="rId13"/>
    <p:sldId id="559" r:id="rId14"/>
    <p:sldId id="560" r:id="rId15"/>
    <p:sldId id="561" r:id="rId16"/>
    <p:sldId id="563" r:id="rId17"/>
    <p:sldId id="565" r:id="rId18"/>
    <p:sldId id="566" r:id="rId19"/>
    <p:sldId id="569" r:id="rId20"/>
    <p:sldId id="570" r:id="rId21"/>
    <p:sldId id="574" r:id="rId22"/>
    <p:sldId id="571" r:id="rId23"/>
    <p:sldId id="572" r:id="rId24"/>
    <p:sldId id="575" r:id="rId25"/>
    <p:sldId id="576" r:id="rId26"/>
    <p:sldId id="577" r:id="rId27"/>
    <p:sldId id="578" r:id="rId28"/>
    <p:sldId id="579" r:id="rId29"/>
    <p:sldId id="580" r:id="rId30"/>
    <p:sldId id="581" r:id="rId31"/>
    <p:sldId id="582" r:id="rId32"/>
    <p:sldId id="583" r:id="rId33"/>
    <p:sldId id="584" r:id="rId34"/>
    <p:sldId id="585" r:id="rId35"/>
    <p:sldId id="586" r:id="rId36"/>
    <p:sldId id="587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8" r:id="rId55"/>
    <p:sldId id="609" r:id="rId56"/>
    <p:sldId id="610" r:id="rId57"/>
    <p:sldId id="611" r:id="rId58"/>
    <p:sldId id="612" r:id="rId59"/>
    <p:sldId id="613" r:id="rId60"/>
    <p:sldId id="614" r:id="rId61"/>
    <p:sldId id="615" r:id="rId62"/>
    <p:sldId id="616" r:id="rId63"/>
    <p:sldId id="617" r:id="rId64"/>
    <p:sldId id="618" r:id="rId65"/>
    <p:sldId id="430" r:id="rId66"/>
    <p:sldId id="476" r:id="rId67"/>
    <p:sldId id="477" r:id="rId68"/>
    <p:sldId id="478" r:id="rId69"/>
    <p:sldId id="479" r:id="rId70"/>
    <p:sldId id="473" r:id="rId71"/>
    <p:sldId id="471" r:id="rId72"/>
    <p:sldId id="472" r:id="rId73"/>
    <p:sldId id="484" r:id="rId74"/>
    <p:sldId id="431" r:id="rId75"/>
    <p:sldId id="619" r:id="rId76"/>
    <p:sldId id="620" r:id="rId77"/>
    <p:sldId id="621" r:id="rId78"/>
    <p:sldId id="480" r:id="rId79"/>
    <p:sldId id="469" r:id="rId80"/>
    <p:sldId id="485" r:id="rId81"/>
    <p:sldId id="486" r:id="rId82"/>
    <p:sldId id="487" r:id="rId83"/>
    <p:sldId id="488" r:id="rId84"/>
    <p:sldId id="489" r:id="rId85"/>
    <p:sldId id="490" r:id="rId86"/>
    <p:sldId id="491" r:id="rId87"/>
    <p:sldId id="492" r:id="rId88"/>
    <p:sldId id="493" r:id="rId89"/>
    <p:sldId id="494" r:id="rId90"/>
    <p:sldId id="366" r:id="rId91"/>
    <p:sldId id="525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6178"/>
  </p:normalViewPr>
  <p:slideViewPr>
    <p:cSldViewPr snapToGrid="0" snapToObjects="1">
      <p:cViewPr varScale="1">
        <p:scale>
          <a:sx n="84" d="100"/>
          <a:sy n="84" d="100"/>
        </p:scale>
        <p:origin x="1176" y="184"/>
      </p:cViewPr>
      <p:guideLst/>
    </p:cSldViewPr>
  </p:slideViewPr>
  <p:outlineViewPr>
    <p:cViewPr>
      <p:scale>
        <a:sx n="33" d="100"/>
        <a:sy n="33" d="100"/>
      </p:scale>
      <p:origin x="0" y="-254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D3E9-CB9A-F344-AC12-747E77E05BD1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4D18-6766-AF4E-9861-D2D199E0D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0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58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86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859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413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356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92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63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1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45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77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9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65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018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296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47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796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38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47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51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246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53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13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386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48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989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363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803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106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55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65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2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01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6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017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58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128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99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36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570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58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876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936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64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8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8415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512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8064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6092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433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386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5396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739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490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3011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92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6150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6332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3458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741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0658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811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7759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793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775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4296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83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617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09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46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4560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2260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8987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499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874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354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5466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34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0569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328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232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842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563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baseline="0" dirty="0"/>
          </a:p>
          <a:p>
            <a:pPr marL="171450" indent="-171450">
              <a:buFontTx/>
              <a:buChar char="-"/>
            </a:pPr>
            <a:endParaRPr lang="en-US" b="1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4118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661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4351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697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057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2835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205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098CB1-BB34-4703-8A11-E955BC44E4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9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1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0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80504" y="3137687"/>
            <a:ext cx="4878397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974084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2606493" y="0"/>
            <a:ext cx="9602107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09256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804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838003" y="4579023"/>
            <a:ext cx="4625931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64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861441"/>
            <a:ext cx="10327340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6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528734" y="2887664"/>
            <a:ext cx="114511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endParaRPr lang="en-US" sz="5400" dirty="0">
              <a:solidFill>
                <a:srgbClr val="DBA455"/>
              </a:solidFill>
              <a:latin typeface="Wingding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324432"/>
            <a:ext cx="10312996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4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1845482"/>
            <a:ext cx="5071872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5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987" y="1783601"/>
            <a:ext cx="482923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5" y="2622290"/>
            <a:ext cx="482924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1171" y="1783601"/>
            <a:ext cx="4884955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1171" y="2619063"/>
            <a:ext cx="4878500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96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70" y="559400"/>
            <a:ext cx="4774509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9750" y="562026"/>
            <a:ext cx="4774509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5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1031301" y="536673"/>
            <a:ext cx="10104435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4486019"/>
            <a:ext cx="10341685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genbuffback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6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505" y="601091"/>
            <a:ext cx="5735025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505" y="3137687"/>
            <a:ext cx="573502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-General11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484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0D180B-0554-7143-BE94-51A220C66786}" type="datetime1">
              <a:rPr lang="en-US"/>
              <a:pPr>
                <a:defRPr/>
              </a:pPr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08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1900" y="616108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5384DF-3CC5-CF4E-9FE1-5084770CC2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6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 descr="PPT-General4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53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charset="0"/>
          <a:ea typeface="ＭＳ Ｐゴシック" charset="0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400" kern="1200">
          <a:solidFill>
            <a:srgbClr val="262626"/>
          </a:solidFill>
          <a:latin typeface="+mn-lt"/>
          <a:ea typeface="ＭＳ Ｐゴシック" charset="0"/>
          <a:cs typeface="ＭＳ Ｐゴシック" charset="0"/>
        </a:defRPr>
      </a:lvl1pPr>
      <a:lvl2pPr marL="4111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2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776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3pPr>
      <a:lvl4pPr marL="1187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kern="1200">
          <a:solidFill>
            <a:srgbClr val="262626"/>
          </a:solidFill>
          <a:latin typeface="+mn-lt"/>
          <a:ea typeface="ＭＳ Ｐゴシック" charset="0"/>
          <a:cs typeface="+mn-cs"/>
        </a:defRPr>
      </a:lvl4pPr>
      <a:lvl5pPr marL="150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defRPr sz="1600" kern="1200">
          <a:solidFill>
            <a:srgbClr val="262626"/>
          </a:solidFill>
          <a:latin typeface="+mn-lt"/>
          <a:ea typeface="ＭＳ Ｐゴシック" charset="0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852307"/>
            <a:ext cx="6767694" cy="1258882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 Week 2 – Neo4j </a:t>
            </a:r>
          </a:p>
        </p:txBody>
      </p:sp>
    </p:spTree>
    <p:extLst>
      <p:ext uri="{BB962C8B-B14F-4D97-AF65-F5344CB8AC3E}">
        <p14:creationId xmlns:p14="http://schemas.microsoft.com/office/powerpoint/2010/main" val="63015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query using relationships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9714B-63EE-7B4E-96C2-5272FAB7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746836"/>
            <a:ext cx="8873792" cy="47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0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Examining relationships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92B0DE-363C-084F-82DC-1F125F862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54800"/>
            <a:ext cx="10104120" cy="46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8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relationship in a query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0C8FE-C3A0-8841-882A-BCCD1717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47" y="760297"/>
            <a:ext cx="10220447" cy="47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6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by multiple relationships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CDA81-24BB-3940-A6D8-0DFE7D002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3" y="754800"/>
            <a:ext cx="10863047" cy="43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4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anonymous nodes in a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AF1B7-24EB-D649-AA7A-2D4F6F2F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754800"/>
            <a:ext cx="11440275" cy="45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841500" y="292174"/>
            <a:ext cx="7499505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anonymous relationship for a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A4691-6A3F-2A44-9497-0ECB1AF0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1" y="925326"/>
            <a:ext cx="10528300" cy="44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8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Retrieving relationship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E4419-768F-6F43-9D4D-42C862C0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15" y="1003300"/>
            <a:ext cx="1053488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92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Retrieving properties for a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8C4DE-A752-1C4D-A711-0B36DC62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67" y="963426"/>
            <a:ext cx="11438739" cy="43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9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patterns for queries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448E1-4E54-4E46-A3E2-36B2565D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4" y="876300"/>
            <a:ext cx="1063901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patterns for queries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E711B-EA44-0740-B609-79BE85CD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1" y="754800"/>
            <a:ext cx="11215649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6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313440"/>
            <a:ext cx="6767694" cy="587708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Roadmap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ABF56A-3491-5D4A-BE2C-A3C0A29B3A25}"/>
              </a:ext>
            </a:extLst>
          </p:cNvPr>
          <p:cNvSpPr/>
          <p:nvPr/>
        </p:nvSpPr>
        <p:spPr>
          <a:xfrm>
            <a:off x="762000" y="866244"/>
            <a:ext cx="952195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2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 Review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 With Cypher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existing nodes and relationships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patterns for queries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nodes and relationships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Deleting nodes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 and Functions in Cypher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 , Transactions and Indexing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3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Querying by any direction of the relationship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A6B8D-BE22-334A-802D-EC79C4A2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3" y="1028700"/>
            <a:ext cx="10512109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Traversal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1D869-AA23-244F-AC5A-D191D19601D9}"/>
              </a:ext>
            </a:extLst>
          </p:cNvPr>
          <p:cNvSpPr txBox="1"/>
          <p:nvPr/>
        </p:nvSpPr>
        <p:spPr>
          <a:xfrm>
            <a:off x="103516" y="707367"/>
            <a:ext cx="119849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traversal –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common operation in any graph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all possible paths between two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shortest path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shortest weighted 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comes with built-in graph algorithms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by using REST API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98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Traversing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C840B-598B-0B44-A858-9341A5A8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51" y="861826"/>
            <a:ext cx="11441289" cy="44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0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Traversing relationships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E6613-8687-F444-BE82-7D7CBD95B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65" y="938026"/>
            <a:ext cx="10914491" cy="426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5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queries using WHERE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328A8D-40FD-4B4F-9B2F-FDE452C7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25" y="1068732"/>
            <a:ext cx="9731175" cy="44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74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ranges in WHERE clause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B0D9D-D893-1B47-89D0-90A6A2E9B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" y="999349"/>
            <a:ext cx="10620220" cy="44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46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Labels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A81AF-19E1-2842-800E-20DA34776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3" y="1128526"/>
            <a:ext cx="11124023" cy="418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50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the existence of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03198-7194-0F47-8098-C828B960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29" y="1117600"/>
            <a:ext cx="1064121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Strings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26DDC-B296-C24D-A48B-22632032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103492"/>
            <a:ext cx="9550400" cy="43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18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with regular expressions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B8309-DC61-D140-B26C-5B9AAEAF7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68" y="977900"/>
            <a:ext cx="11207637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Use Neo4j?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180A73-0709-4F49-B218-E6CE9BED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2" y="816433"/>
            <a:ext cx="11559396" cy="45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63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with patterns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83A37F-ECF0-664F-9DB9-3A5E0748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1041400"/>
            <a:ext cx="11110686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8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with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6F065-CBE6-6C40-B49B-5DADE5EC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3" y="965200"/>
            <a:ext cx="1134701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21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with patterns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1A1A6-F5DD-A24F-8D7F-C8B0383C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03" y="1066800"/>
            <a:ext cx="11272597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with list values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6C00F-85F1-E44E-9D1C-3B17CDEE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899926"/>
            <a:ext cx="10198100" cy="44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9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with list values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AEDE1-7748-0C45-80DF-FAE82B94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10" y="1016000"/>
            <a:ext cx="1146289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7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multiple MATCH patterns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A00AE-C8B7-0B44-996C-9A08D8250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28" y="759916"/>
            <a:ext cx="11408456" cy="46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0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09700" y="292174"/>
            <a:ext cx="86741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two MATCH patterns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062FA-24F2-B14C-9C90-A7FF2FCF7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87226"/>
            <a:ext cx="11122299" cy="44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6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– Aggregation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1D869-AA23-244F-AC5A-D191D19601D9}"/>
              </a:ext>
            </a:extLst>
          </p:cNvPr>
          <p:cNvSpPr txBox="1"/>
          <p:nvPr/>
        </p:nvSpPr>
        <p:spPr>
          <a:xfrm>
            <a:off x="103516" y="707367"/>
            <a:ext cx="119849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SQL – don’t need to specify a grouping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soon as you use the aggregation function, all non-aggregated result columns automatically become grouping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 grouping based upon fields in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clause 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381BBF-AF40-BF49-8DA1-DD9FDF70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" y="2686802"/>
            <a:ext cx="10611757" cy="21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72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Collecting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99EA0-5EA9-4C48-9E45-31C58A3F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98500"/>
            <a:ext cx="11023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9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 results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BAF8C-9D65-5B41-A4AB-A2D33310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673100"/>
            <a:ext cx="11176001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Use Neo4j?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1FF8F-2F7F-C142-8497-24355778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1" y="48335"/>
            <a:ext cx="11145327" cy="540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08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processing with WITH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76A42-D0C8-0842-95C1-F9C07358B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74" y="685800"/>
            <a:ext cx="11208926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10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processing with WITH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3B6DF-2E7E-544F-9F5B-24FC038E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7" y="812800"/>
            <a:ext cx="11686213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39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Eliminating Duplication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A3540-5EC9-1B44-A1F7-4087E6B9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787400"/>
            <a:ext cx="10769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99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Eliminating Duplication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BC197-AEDC-854B-BFAF-F1F237E6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76" y="867448"/>
            <a:ext cx="10921084" cy="43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15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Eliminating Duplication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7A9D7-2DC3-9D42-9A38-7916EDE4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7" y="774700"/>
            <a:ext cx="11441723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74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results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FB765-AEA2-384F-A9BB-54191931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3" y="800100"/>
            <a:ext cx="1103085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77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Limiting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81CAB-3F9C-274B-B1AD-DF13F6B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50900"/>
            <a:ext cx="1052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 the number of results using WITH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C0CC1-4BB3-F94A-8DA5-42A8B035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973586"/>
            <a:ext cx="10680700" cy="41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93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with Cypher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CBCBF-A089-5842-B1D3-60635DF33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787400"/>
            <a:ext cx="10210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96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95DBA-55CF-8345-9904-6731511E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10706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 Review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25879-62C8-D448-8685-47CD5D85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940898"/>
            <a:ext cx="10483438" cy="44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35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Unwinding Lists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58E0C-2761-714E-A9AB-1557FF19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850900"/>
            <a:ext cx="11214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84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1FC7D3-A790-1749-A7DE-6B74EFD3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5" y="719645"/>
            <a:ext cx="12073495" cy="366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64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 node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2F8BB-6707-9E4C-9949-0DAF1B405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665880"/>
            <a:ext cx="11201400" cy="48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98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multiple nodes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5AB93-6007-634D-B12B-A923767E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660400"/>
            <a:ext cx="10845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52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label to a node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E5EA03-6C0F-B64D-90B3-18575657F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973586"/>
            <a:ext cx="10756900" cy="39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05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or updating properties for a node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A607A-94E5-ED48-8AB0-15A359D7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973586"/>
            <a:ext cx="10388600" cy="410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6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or updating properties for a node – JSON style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174D2-3ED9-264B-9418-8183073A9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973586"/>
            <a:ext cx="10274300" cy="450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7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 relationship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3481B-7088-2145-9AA6-7A91A686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825500"/>
            <a:ext cx="111379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01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multiple relationships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848BF-00FB-FA4A-82E3-4A581F25A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660400"/>
            <a:ext cx="11239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92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properties to relationships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33109-CF72-5745-B41B-A88639D7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973586"/>
            <a:ext cx="11531600" cy="436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 Review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6B820-BF81-3A4F-9029-A267BCEF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8" y="841065"/>
            <a:ext cx="11252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00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properties to relationships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0CF99-52D7-EF44-9949-AEEEDE32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973586"/>
            <a:ext cx="10871200" cy="44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9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Deleting a relationship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E1C71-87A4-7B4F-BD9C-55D30DECA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660400"/>
            <a:ext cx="11747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489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deleting this relationship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34C08-C750-BE4C-A13F-C49FC0F62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609600"/>
            <a:ext cx="11239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41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Deleting relationship and a node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A85B3-208D-094A-B966-12310E9D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762000"/>
            <a:ext cx="11303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Deleting relationship and a node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4D52-EC2A-E146-A2C8-E78E4A737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47700"/>
            <a:ext cx="11506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05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 and Functions in Cypher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556692" y="973586"/>
            <a:ext cx="1147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PageRank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data from web APIs or other database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 our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periodic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custom logic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54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 and Functions in Cypher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60120"/>
            <a:ext cx="11475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User-defined procedures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functions are written in JVM language, deployed into the database and called from Cypher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89C9F-A575-094E-8BB2-B8684A6F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2486085"/>
            <a:ext cx="10693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0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 and Functions in Cypher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60120"/>
            <a:ext cx="1147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in Neo4j 3.1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computations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a single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 in any expression or predicate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22535-E7D4-BA4E-AF8A-EC2EAC81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59" y="3416481"/>
            <a:ext cx="9786094" cy="17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88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 and Functions in Cypher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60120"/>
            <a:ext cx="114757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Introduced in Neo4j 3.0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complex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stream of 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Generate, fetch and compute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available later in Cypher query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71E70-ED3B-4D42-9AFD-FC2E38E3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9" y="3753565"/>
            <a:ext cx="9385539" cy="16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72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Procedures and Functions in Cypher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60120"/>
            <a:ext cx="1147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Built-in Procedures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 schema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management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 user and role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 cluster overview and routing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 or kill running queries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6260C-D324-174B-98A4-B2CC94EE1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8" y="4008194"/>
            <a:ext cx="9357887" cy="10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1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Week 1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F404-B43E-8A41-9452-84FC03F99605}"/>
              </a:ext>
            </a:extLst>
          </p:cNvPr>
          <p:cNvSpPr txBox="1"/>
          <p:nvPr/>
        </p:nvSpPr>
        <p:spPr>
          <a:xfrm>
            <a:off x="487680" y="1203960"/>
            <a:ext cx="11475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Composed of clauses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Simplest queries consist of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clause followed by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clause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EBB9A-F832-9F47-A1A2-C9C2A35F8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7" y="2605195"/>
            <a:ext cx="12014307" cy="27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46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APOC Procedure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03E1A-1B2F-C242-A39D-4B97F0D0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510960"/>
            <a:ext cx="9982200" cy="49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540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APOC Procedure Library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288FF-F03B-2749-97DA-DD0A414436CB}"/>
              </a:ext>
            </a:extLst>
          </p:cNvPr>
          <p:cNvSpPr txBox="1"/>
          <p:nvPr/>
        </p:nvSpPr>
        <p:spPr>
          <a:xfrm>
            <a:off x="487680" y="960120"/>
            <a:ext cx="114757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indexes and relationship indexes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text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MongoDB,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ElasticSearch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Cassandra, RDBMS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XML and JSON from APIs and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time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and text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&amp; Export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create triggers</a:t>
            </a:r>
          </a:p>
        </p:txBody>
      </p:sp>
    </p:spTree>
    <p:extLst>
      <p:ext uri="{BB962C8B-B14F-4D97-AF65-F5344CB8AC3E}">
        <p14:creationId xmlns:p14="http://schemas.microsoft.com/office/powerpoint/2010/main" val="2309363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APOC Procedure library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60120"/>
            <a:ext cx="11475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install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JAR file from GitHub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to Neo4j plugins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 Neo4j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3436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Indexing and 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60120"/>
            <a:ext cx="11475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doesn’t use indexes to speed up JOIN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finding starting points by value, textual prefix or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specific index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5F528-2C99-514A-B5E7-EB6F0F56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61" y="2587811"/>
            <a:ext cx="11058945" cy="1104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9564ED-C14B-774D-9191-BCA48C07A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4106174"/>
            <a:ext cx="11710272" cy="10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541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 Data into Neo4j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60120"/>
            <a:ext cx="11475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 CSV data with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 from JSON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 from a JDBS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 from an XML source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42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 Data into Neo4j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919480" y="871220"/>
            <a:ext cx="11475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import is most common way to import data into a graph: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data from a URL (https(s) or file)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data as a stream of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or update the graph with the data being loaded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transactions during the 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 and convert values from the load stream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up to 10M nodes and relationships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65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93FF3-DEE9-BD4E-AF69-1B6AF599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36600"/>
            <a:ext cx="11391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Importing data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24063-C3AC-3749-B258-53AB0EC3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685800"/>
            <a:ext cx="110617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72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 in Neo4j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2D14-1170-5149-B985-FFE86F92F376}"/>
              </a:ext>
            </a:extLst>
          </p:cNvPr>
          <p:cNvSpPr txBox="1"/>
          <p:nvPr/>
        </p:nvSpPr>
        <p:spPr>
          <a:xfrm>
            <a:off x="487680" y="960120"/>
            <a:ext cx="1147572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is a transactional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query that updates the graph runs a transaction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 will either create a new transaction or run inside existing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no transaction exists – Cypher will create one and commit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transaction – query will run inside it, nothing saved until it finishes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48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A0A35-5306-B64F-988A-D99C5F5F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53" y="973586"/>
            <a:ext cx="8929787" cy="42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6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Relationships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32E677-02D0-2D48-AED7-4EDCF24F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746761"/>
            <a:ext cx="1050036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961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CC8DA-F8DA-6F45-9319-DB15540C4C0A}"/>
              </a:ext>
            </a:extLst>
          </p:cNvPr>
          <p:cNvSpPr txBox="1"/>
          <p:nvPr/>
        </p:nvSpPr>
        <p:spPr>
          <a:xfrm>
            <a:off x="487680" y="960120"/>
            <a:ext cx="114757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nodes in the graph (entities)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properties are important?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unique IDs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all of the connections (relationships)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process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type of questions we want to ask of 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9733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CC8DA-F8DA-6F45-9319-DB15540C4C0A}"/>
              </a:ext>
            </a:extLst>
          </p:cNvPr>
          <p:cNvSpPr txBox="1"/>
          <p:nvPr/>
        </p:nvSpPr>
        <p:spPr>
          <a:xfrm>
            <a:off x="487680" y="960120"/>
            <a:ext cx="114757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management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People, companies, skills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organizational</a:t>
            </a:r>
          </a:p>
          <a:p>
            <a:pPr lvl="2"/>
            <a:endParaRPr 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my professional social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knowledge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groups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 projects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215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FBF6D0-506C-5342-BEEA-E2C98785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097280"/>
            <a:ext cx="7355840" cy="42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1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CC8DA-F8DA-6F45-9319-DB15540C4C0A}"/>
              </a:ext>
            </a:extLst>
          </p:cNvPr>
          <p:cNvSpPr txBox="1"/>
          <p:nvPr/>
        </p:nvSpPr>
        <p:spPr>
          <a:xfrm>
            <a:off x="487680" y="960120"/>
            <a:ext cx="11475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To Ask of the Domain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people, who work for the same company as me, have similar skills to me?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Entities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</a:t>
            </a:r>
            <a:endParaRPr 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27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CC8DA-F8DA-6F45-9319-DB15540C4C0A}"/>
              </a:ext>
            </a:extLst>
          </p:cNvPr>
          <p:cNvSpPr txBox="1"/>
          <p:nvPr/>
        </p:nvSpPr>
        <p:spPr>
          <a:xfrm>
            <a:off x="487680" y="960120"/>
            <a:ext cx="11475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relationships between entities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people, who work for the same company as me, have similar skills to me?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WORKS_FOR Company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HAS_SKILL Skill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400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FFD27-2661-B04E-80CF-E368E194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769491"/>
            <a:ext cx="8823960" cy="46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D17ED-3E59-2F45-9772-44A28F53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6" y="973586"/>
            <a:ext cx="10601864" cy="42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095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92AB2E-FF40-494F-818E-1A844DAC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657566"/>
            <a:ext cx="8786898" cy="632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30A1B-E7EF-5C43-9D24-9E17A5CD6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680" y="1289606"/>
            <a:ext cx="7924800" cy="42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7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Modeling in Neo4j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0BFB0-8D80-AD4B-B0D5-07D11A2B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9" y="983400"/>
            <a:ext cx="10259822" cy="39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998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3960" y="48334"/>
            <a:ext cx="9601200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Guidelines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CD8A6-BEE9-5347-B76A-F4B56A07C096}"/>
              </a:ext>
            </a:extLst>
          </p:cNvPr>
          <p:cNvSpPr txBox="1"/>
          <p:nvPr/>
        </p:nvSpPr>
        <p:spPr>
          <a:xfrm>
            <a:off x="487680" y="960120"/>
            <a:ext cx="11475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relationships between entities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people, who work for the same company as me, have similar skills to me?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WORKS_FOR Company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HAS_SKILL Skill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6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ASCII art for nodes and relationships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23546-71D8-E247-839E-B7540EFFD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7" y="1217426"/>
            <a:ext cx="11604841" cy="32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5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1536353"/>
            <a:ext cx="6767694" cy="925252"/>
          </a:xfrm>
          <a:prstGeom prst="rect">
            <a:avLst/>
          </a:prstGeom>
        </p:spPr>
        <p:txBody>
          <a:bodyPr/>
          <a:lstStyle/>
          <a:p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Neo4J LAB 2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048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73311" y="292174"/>
            <a:ext cx="6767694" cy="925252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511241-83A3-994F-83C8-DF247B59350B}"/>
              </a:ext>
            </a:extLst>
          </p:cNvPr>
          <p:cNvSpPr/>
          <p:nvPr/>
        </p:nvSpPr>
        <p:spPr>
          <a:xfrm>
            <a:off x="1704110" y="914400"/>
            <a:ext cx="865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Book Antiqua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0D355-EB00-A34E-84BA-80661C56F4E7}"/>
              </a:ext>
            </a:extLst>
          </p:cNvPr>
          <p:cNvSpPr txBox="1"/>
          <p:nvPr/>
        </p:nvSpPr>
        <p:spPr>
          <a:xfrm>
            <a:off x="1166006" y="1283732"/>
            <a:ext cx="106285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“Introduction to Neo4j”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“NoSQL For Mere Mortals”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”Graph databases: New Opportunities for Connected Data”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”Neo4j Graph Modeling”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830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W_Photography_Campus_0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48079</TotalTime>
  <Words>1057</Words>
  <Application>Microsoft Macintosh PowerPoint</Application>
  <PresentationFormat>Widescreen</PresentationFormat>
  <Paragraphs>341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ＭＳ Ｐゴシック</vt:lpstr>
      <vt:lpstr>Arial</vt:lpstr>
      <vt:lpstr>Book Antiqua</vt:lpstr>
      <vt:lpstr>Calibri</vt:lpstr>
      <vt:lpstr>Wingdings</vt:lpstr>
      <vt:lpstr>GW_Photography_Campus_0</vt:lpstr>
      <vt:lpstr>Module 5 Week 2 – Neo4j </vt:lpstr>
      <vt:lpstr>Neo4j Roadmap  </vt:lpstr>
      <vt:lpstr>How Do You Use Neo4j?</vt:lpstr>
      <vt:lpstr>How Do You Use Neo4j?</vt:lpstr>
      <vt:lpstr>Week 1 Review </vt:lpstr>
      <vt:lpstr>Week 1 Review </vt:lpstr>
      <vt:lpstr>   Week 1 Review</vt:lpstr>
      <vt:lpstr>Neo4j Relationships</vt:lpstr>
      <vt:lpstr>ASCII art for nodes and relationships </vt:lpstr>
      <vt:lpstr>How to query using relationships </vt:lpstr>
      <vt:lpstr>Examining relationships</vt:lpstr>
      <vt:lpstr>Using relationship in a query </vt:lpstr>
      <vt:lpstr>Query by multiple relationships </vt:lpstr>
      <vt:lpstr>Use anonymous nodes in a query</vt:lpstr>
      <vt:lpstr>Use anonymous relationship for a query</vt:lpstr>
      <vt:lpstr>Retrieving relationship types</vt:lpstr>
      <vt:lpstr>Retrieving properties for a relationship</vt:lpstr>
      <vt:lpstr>Using patterns for queries </vt:lpstr>
      <vt:lpstr>Using patterns for queries </vt:lpstr>
      <vt:lpstr>Querying by any direction of the relationship</vt:lpstr>
      <vt:lpstr>Graph Traversal</vt:lpstr>
      <vt:lpstr>Traversing relationships</vt:lpstr>
      <vt:lpstr>Traversing relationships</vt:lpstr>
      <vt:lpstr>Filtering queries using WHERE</vt:lpstr>
      <vt:lpstr>Specifying ranges in WHERE clause</vt:lpstr>
      <vt:lpstr>Testing Labels</vt:lpstr>
      <vt:lpstr>Testing the existence of property</vt:lpstr>
      <vt:lpstr>Testing Strings </vt:lpstr>
      <vt:lpstr>Testing with regular expressions </vt:lpstr>
      <vt:lpstr>Testing with patterns</vt:lpstr>
      <vt:lpstr>Testing with patterns</vt:lpstr>
      <vt:lpstr>Testing with patterns</vt:lpstr>
      <vt:lpstr>Testing with list values </vt:lpstr>
      <vt:lpstr>Testing with list values </vt:lpstr>
      <vt:lpstr>Specifying multiple MATCH patterns </vt:lpstr>
      <vt:lpstr>Using two MATCH patterns </vt:lpstr>
      <vt:lpstr>Cypher – Aggregation</vt:lpstr>
      <vt:lpstr>Collecting results </vt:lpstr>
      <vt:lpstr>Counting results </vt:lpstr>
      <vt:lpstr>Additional processing with WITH </vt:lpstr>
      <vt:lpstr>Additional processing with WITH </vt:lpstr>
      <vt:lpstr>Eliminating Duplication </vt:lpstr>
      <vt:lpstr>Eliminating Duplication </vt:lpstr>
      <vt:lpstr>Eliminating Duplication </vt:lpstr>
      <vt:lpstr>Ordering results </vt:lpstr>
      <vt:lpstr>Limiting results </vt:lpstr>
      <vt:lpstr>Controlling the number of results using WITH</vt:lpstr>
      <vt:lpstr>Working with Cypher data </vt:lpstr>
      <vt:lpstr>Lists </vt:lpstr>
      <vt:lpstr>Unwinding Lists </vt:lpstr>
      <vt:lpstr>Dates</vt:lpstr>
      <vt:lpstr>Creating a node </vt:lpstr>
      <vt:lpstr>Creating multiple nodes </vt:lpstr>
      <vt:lpstr>Adding a label to a node </vt:lpstr>
      <vt:lpstr>Adding or updating properties for a node </vt:lpstr>
      <vt:lpstr>Adding or updating properties for a node – JSON style </vt:lpstr>
      <vt:lpstr>Creating a relationship </vt:lpstr>
      <vt:lpstr>Creating multiple relationships </vt:lpstr>
      <vt:lpstr>Adding properties to relationships </vt:lpstr>
      <vt:lpstr>Removing properties to relationships </vt:lpstr>
      <vt:lpstr>Deleting a relationship </vt:lpstr>
      <vt:lpstr>After deleting this relationship </vt:lpstr>
      <vt:lpstr>Deleting relationship and a node </vt:lpstr>
      <vt:lpstr>Deleting relationship and a node </vt:lpstr>
      <vt:lpstr>Procedures and Functions in Cypher</vt:lpstr>
      <vt:lpstr>Procedures and Functions in Cypher</vt:lpstr>
      <vt:lpstr>Procedures and Functions in Cypher</vt:lpstr>
      <vt:lpstr>Procedures and Functions in Cypher</vt:lpstr>
      <vt:lpstr>Procedures and Functions in Cypher</vt:lpstr>
      <vt:lpstr>APOC Procedure Library</vt:lpstr>
      <vt:lpstr>APOC Procedure Library</vt:lpstr>
      <vt:lpstr>APOC Procedure library </vt:lpstr>
      <vt:lpstr>Indexing and Labels</vt:lpstr>
      <vt:lpstr>Importing Data into Neo4j</vt:lpstr>
      <vt:lpstr>Importing Data into Neo4j</vt:lpstr>
      <vt:lpstr>Importing data </vt:lpstr>
      <vt:lpstr>Importing data </vt:lpstr>
      <vt:lpstr>Transactions in Neo4j</vt:lpstr>
      <vt:lpstr>Graph Modeling in Neo4j</vt:lpstr>
      <vt:lpstr>Graph Modeling in Neo4j</vt:lpstr>
      <vt:lpstr>Graph Modeling in Neo4j</vt:lpstr>
      <vt:lpstr>Graph Modeling in Neo4j</vt:lpstr>
      <vt:lpstr>Graph Modeling in Neo4j</vt:lpstr>
      <vt:lpstr>Graph Modeling in Neo4j</vt:lpstr>
      <vt:lpstr>Graph Modeling in Neo4j</vt:lpstr>
      <vt:lpstr>Graph Modeling in Neo4j</vt:lpstr>
      <vt:lpstr>Graph Modeling in Neo4j</vt:lpstr>
      <vt:lpstr>Graph Modeling in Neo4j</vt:lpstr>
      <vt:lpstr>Modeling Guidelines</vt:lpstr>
      <vt:lpstr> Neo4J LAB 2  </vt:lpstr>
      <vt:lpstr>Sources 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</dc:title>
  <dc:creator>Microsoft Office User</dc:creator>
  <cp:lastModifiedBy>Microsoft Office User</cp:lastModifiedBy>
  <cp:revision>653</cp:revision>
  <dcterms:created xsi:type="dcterms:W3CDTF">2018-08-27T00:58:12Z</dcterms:created>
  <dcterms:modified xsi:type="dcterms:W3CDTF">2019-03-21T18:00:56Z</dcterms:modified>
</cp:coreProperties>
</file>